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40" r:id="rId2"/>
    <p:sldId id="541" r:id="rId3"/>
    <p:sldId id="539" r:id="rId4"/>
    <p:sldId id="543" r:id="rId5"/>
    <p:sldId id="537" r:id="rId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B602"/>
    <a:srgbClr val="009242"/>
    <a:srgbClr val="FFFF99"/>
    <a:srgbClr val="CC0000"/>
    <a:srgbClr val="3526F8"/>
    <a:srgbClr val="F8DF26"/>
    <a:srgbClr val="F74A27"/>
    <a:srgbClr val="23AF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5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1EEE-4B68-40C6-A03F-A29FB3FB775A}" type="datetimeFigureOut">
              <a:rPr lang="es-PE" smtClean="0"/>
              <a:t>4/09/2022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4E7E-8442-49E1-9ED9-436769FA3AB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4924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1EEE-4B68-40C6-A03F-A29FB3FB775A}" type="datetimeFigureOut">
              <a:rPr lang="es-PE" smtClean="0"/>
              <a:t>4/09/2022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4E7E-8442-49E1-9ED9-436769FA3AB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0145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1EEE-4B68-40C6-A03F-A29FB3FB775A}" type="datetimeFigureOut">
              <a:rPr lang="es-PE" smtClean="0"/>
              <a:t>4/09/2022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4E7E-8442-49E1-9ED9-436769FA3AB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3339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1EEE-4B68-40C6-A03F-A29FB3FB775A}" type="datetimeFigureOut">
              <a:rPr lang="es-PE" smtClean="0"/>
              <a:t>4/09/2022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4E7E-8442-49E1-9ED9-436769FA3AB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4249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1EEE-4B68-40C6-A03F-A29FB3FB775A}" type="datetimeFigureOut">
              <a:rPr lang="es-PE" smtClean="0"/>
              <a:t>4/09/2022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4E7E-8442-49E1-9ED9-436769FA3AB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3055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1EEE-4B68-40C6-A03F-A29FB3FB775A}" type="datetimeFigureOut">
              <a:rPr lang="es-PE" smtClean="0"/>
              <a:t>4/09/2022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4E7E-8442-49E1-9ED9-436769FA3AB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8550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1EEE-4B68-40C6-A03F-A29FB3FB775A}" type="datetimeFigureOut">
              <a:rPr lang="es-PE" smtClean="0"/>
              <a:t>4/09/2022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4E7E-8442-49E1-9ED9-436769FA3AB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994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1EEE-4B68-40C6-A03F-A29FB3FB775A}" type="datetimeFigureOut">
              <a:rPr lang="es-PE" smtClean="0"/>
              <a:t>4/09/2022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4E7E-8442-49E1-9ED9-436769FA3AB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2781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1EEE-4B68-40C6-A03F-A29FB3FB775A}" type="datetimeFigureOut">
              <a:rPr lang="es-PE" smtClean="0"/>
              <a:t>4/09/2022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4E7E-8442-49E1-9ED9-436769FA3AB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9663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1EEE-4B68-40C6-A03F-A29FB3FB775A}" type="datetimeFigureOut">
              <a:rPr lang="es-PE" smtClean="0"/>
              <a:t>4/09/2022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4E7E-8442-49E1-9ED9-436769FA3AB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4537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1EEE-4B68-40C6-A03F-A29FB3FB775A}" type="datetimeFigureOut">
              <a:rPr lang="es-PE" smtClean="0"/>
              <a:t>4/09/2022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4E7E-8442-49E1-9ED9-436769FA3AB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1435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91EEE-4B68-40C6-A03F-A29FB3FB775A}" type="datetimeFigureOut">
              <a:rPr lang="es-PE" smtClean="0"/>
              <a:t>4/09/2022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74E7E-8442-49E1-9ED9-436769FA3AB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598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B63FC8-8D0C-4E46-89F5-DF038EA35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I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09E8D279-E1C9-4039-8962-1F95321D8B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526" y="1056042"/>
            <a:ext cx="9854461" cy="5543134"/>
          </a:xfr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BEB7AF01-BA63-4314-9FC7-88365FBEA8E8}"/>
              </a:ext>
            </a:extLst>
          </p:cNvPr>
          <p:cNvSpPr/>
          <p:nvPr/>
        </p:nvSpPr>
        <p:spPr>
          <a:xfrm>
            <a:off x="0" y="365125"/>
            <a:ext cx="12192000" cy="156214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4400" b="1" dirty="0">
                <a:solidFill>
                  <a:schemeClr val="bg1"/>
                </a:solidFill>
                <a:cs typeface="Aharoni" panose="02010803020104030203" pitchFamily="2" charset="-79"/>
              </a:rPr>
              <a:t>Instituto Peruano de Mercado de Capitales</a:t>
            </a:r>
          </a:p>
          <a:p>
            <a:pPr algn="ctr"/>
            <a:r>
              <a:rPr lang="es-PE" sz="3600" b="1" dirty="0">
                <a:solidFill>
                  <a:schemeClr val="bg1"/>
                </a:solidFill>
                <a:cs typeface="Aharoni" panose="02010803020104030203" pitchFamily="2" charset="-79"/>
              </a:rPr>
              <a:t>Cumple 30 años, Brindando Educación en Bolsa de Valores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7CAAAA1-77A8-4366-8835-00EA65C3BCCF}"/>
              </a:ext>
            </a:extLst>
          </p:cNvPr>
          <p:cNvSpPr/>
          <p:nvPr/>
        </p:nvSpPr>
        <p:spPr>
          <a:xfrm>
            <a:off x="0" y="6381464"/>
            <a:ext cx="12192000" cy="3791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b="1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203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272210" y="194841"/>
            <a:ext cx="1091979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solidFill>
                  <a:srgbClr val="FF0000"/>
                </a:solidFill>
                <a:latin typeface="Arial Black" panose="020B0A04020102020204" pitchFamily="34" charset="0"/>
              </a:rPr>
              <a:t>INSTITUTO PERUANO DE MERCADO DE CAPITALES</a:t>
            </a:r>
          </a:p>
          <a:p>
            <a:pPr algn="ctr"/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Desde 1992 a 2022, enseñando Bolsa de Valores</a:t>
            </a:r>
          </a:p>
        </p:txBody>
      </p:sp>
      <p:pic>
        <p:nvPicPr>
          <p:cNvPr id="7" name="Marcador de contenido 12">
            <a:extLst>
              <a:ext uri="{FF2B5EF4-FFF2-40B4-BE49-F238E27FC236}">
                <a16:creationId xmlns:a16="http://schemas.microsoft.com/office/drawing/2014/main" id="{B7E98F2F-0C14-4B45-A63E-C4213FB78A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54" y="103527"/>
            <a:ext cx="984486" cy="98448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" y="2863504"/>
            <a:ext cx="5932272" cy="37856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Horario</a:t>
            </a:r>
          </a:p>
          <a:p>
            <a:pPr algn="ctr"/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Lunes y </a:t>
            </a:r>
            <a:r>
              <a:rPr lang="es-E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Miér</a:t>
            </a: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 9 am-11am</a:t>
            </a:r>
          </a:p>
          <a:p>
            <a:pPr algn="ctr"/>
            <a:r>
              <a:rPr lang="es-E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Inicio </a:t>
            </a:r>
          </a:p>
          <a:p>
            <a:pPr algn="ctr"/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Miércoles 07 Set.</a:t>
            </a:r>
          </a:p>
          <a:p>
            <a:pPr algn="ctr"/>
            <a:r>
              <a:rPr lang="es-E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Duración</a:t>
            </a:r>
          </a:p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20 Horas</a:t>
            </a:r>
          </a:p>
          <a:p>
            <a:pPr algn="ctr"/>
            <a:r>
              <a:rPr lang="es-E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Costo</a:t>
            </a:r>
          </a:p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100 Dólares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342D869C-0D7D-4CA4-85CE-728BCCDCDB62}"/>
              </a:ext>
            </a:extLst>
          </p:cNvPr>
          <p:cNvSpPr/>
          <p:nvPr/>
        </p:nvSpPr>
        <p:spPr>
          <a:xfrm>
            <a:off x="-1" y="6631296"/>
            <a:ext cx="12192000" cy="1839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PE" sz="3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440E3D5A-EC99-42DA-868F-3CBED12AB1FB}"/>
              </a:ext>
            </a:extLst>
          </p:cNvPr>
          <p:cNvSpPr/>
          <p:nvPr/>
        </p:nvSpPr>
        <p:spPr>
          <a:xfrm>
            <a:off x="-1" y="1336915"/>
            <a:ext cx="12192000" cy="561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E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Cursos Básicos Para Iniciar Inversiones</a:t>
            </a:r>
          </a:p>
          <a:p>
            <a:pPr algn="ctr"/>
            <a:endParaRPr lang="es-PE" sz="3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DE96CAC-8730-4F18-97FB-AFC9F566754C}"/>
              </a:ext>
            </a:extLst>
          </p:cNvPr>
          <p:cNvSpPr/>
          <p:nvPr/>
        </p:nvSpPr>
        <p:spPr>
          <a:xfrm>
            <a:off x="6506632" y="2076938"/>
            <a:ext cx="5685367" cy="56153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Bolsa de New York</a:t>
            </a:r>
          </a:p>
          <a:p>
            <a:pPr algn="ctr"/>
            <a:endParaRPr lang="es-PE" sz="3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D4CB240-C16E-45DA-9513-588D5CEC3812}"/>
              </a:ext>
            </a:extLst>
          </p:cNvPr>
          <p:cNvSpPr txBox="1"/>
          <p:nvPr/>
        </p:nvSpPr>
        <p:spPr>
          <a:xfrm>
            <a:off x="6326178" y="2845584"/>
            <a:ext cx="5865822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Horario</a:t>
            </a:r>
          </a:p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Martes y Jue 11am-1pm</a:t>
            </a:r>
          </a:p>
          <a:p>
            <a:pPr algn="ctr"/>
            <a:r>
              <a:rPr lang="es-E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Inicio </a:t>
            </a:r>
          </a:p>
          <a:p>
            <a:pPr algn="ctr"/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Jueves 08 Set.</a:t>
            </a:r>
          </a:p>
          <a:p>
            <a:pPr algn="ctr"/>
            <a:r>
              <a:rPr lang="es-E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Duración</a:t>
            </a:r>
          </a:p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20 Horas</a:t>
            </a:r>
          </a:p>
          <a:p>
            <a:pPr algn="ctr"/>
            <a:r>
              <a:rPr lang="es-E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Costo</a:t>
            </a:r>
          </a:p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100 Dólares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5D778C70-DA90-4F5B-8A84-1FD4FA72B666}"/>
              </a:ext>
            </a:extLst>
          </p:cNvPr>
          <p:cNvSpPr/>
          <p:nvPr/>
        </p:nvSpPr>
        <p:spPr>
          <a:xfrm>
            <a:off x="0" y="2091249"/>
            <a:ext cx="5932272" cy="56153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Bolsa de Lima</a:t>
            </a:r>
          </a:p>
          <a:p>
            <a:pPr algn="ctr"/>
            <a:endParaRPr lang="es-PE" sz="3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1862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1A57AACE-C6B4-4AD1-BFEA-F4B80D034E08}"/>
              </a:ext>
            </a:extLst>
          </p:cNvPr>
          <p:cNvSpPr/>
          <p:nvPr/>
        </p:nvSpPr>
        <p:spPr>
          <a:xfrm>
            <a:off x="0" y="728260"/>
            <a:ext cx="12192000" cy="6817251"/>
          </a:xfrm>
          <a:prstGeom prst="rect">
            <a:avLst/>
          </a:prstGeom>
          <a:solidFill>
            <a:srgbClr val="009242"/>
          </a:solidFill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s-ES" altLang="es-P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s-ES" altLang="es-PE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ESC. SUP. INST. PERUANO MCDO. DE CAPITALES        </a:t>
            </a:r>
            <a:endParaRPr lang="es-ES" altLang="es-PE" sz="38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s-ES" altLang="es-PE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Cuenta Corriente en Dólares:  </a:t>
            </a:r>
            <a:r>
              <a:rPr lang="es-ES" altLang="es-PE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107 – 3001554226</a:t>
            </a:r>
          </a:p>
          <a:p>
            <a:pPr algn="ctr">
              <a:spcBef>
                <a:spcPct val="50000"/>
              </a:spcBef>
            </a:pPr>
            <a:r>
              <a:rPr lang="es-ES" altLang="es-PE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Cuenta Corriente en Soles:      </a:t>
            </a:r>
            <a:r>
              <a:rPr lang="es-ES" altLang="es-PE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– 3001504736</a:t>
            </a:r>
          </a:p>
          <a:p>
            <a:pPr algn="ctr">
              <a:spcBef>
                <a:spcPct val="50000"/>
              </a:spcBef>
            </a:pPr>
            <a:r>
              <a:rPr lang="es-ES" altLang="es-PE" sz="3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Transferencia de otro Banco a INTERBANK</a:t>
            </a:r>
          </a:p>
          <a:p>
            <a:pPr algn="ctr">
              <a:spcBef>
                <a:spcPct val="50000"/>
              </a:spcBef>
            </a:pPr>
            <a:r>
              <a:rPr lang="es-ES" altLang="es-PE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. CCI Dólares:     </a:t>
            </a:r>
            <a:r>
              <a:rPr lang="es-ES" altLang="es-PE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003-107-003001554226-06</a:t>
            </a:r>
          </a:p>
          <a:p>
            <a:pPr algn="ctr">
              <a:spcBef>
                <a:spcPct val="50000"/>
              </a:spcBef>
            </a:pPr>
            <a:r>
              <a:rPr lang="es-ES" altLang="es-PE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. CCI Soles:     </a:t>
            </a:r>
            <a:r>
              <a:rPr lang="es-ES" altLang="es-PE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003-200-003001504735-35</a:t>
            </a:r>
          </a:p>
          <a:p>
            <a:pPr algn="ctr">
              <a:spcBef>
                <a:spcPct val="50000"/>
              </a:spcBef>
            </a:pPr>
            <a:endParaRPr lang="es-ES" altLang="es-PE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F4BCBAFC-3B00-4E0F-94A9-0BA519F4E3EA}"/>
              </a:ext>
            </a:extLst>
          </p:cNvPr>
          <p:cNvSpPr/>
          <p:nvPr/>
        </p:nvSpPr>
        <p:spPr>
          <a:xfrm>
            <a:off x="0" y="0"/>
            <a:ext cx="12192000" cy="62285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3800" b="1" dirty="0">
              <a:solidFill>
                <a:schemeClr val="accent4">
                  <a:lumMod val="40000"/>
                  <a:lumOff val="60000"/>
                </a:schemeClr>
              </a:solidFill>
              <a:cs typeface="Aharoni" panose="02010803020104030203" pitchFamily="2" charset="-79"/>
            </a:endParaRPr>
          </a:p>
          <a:p>
            <a:pPr algn="ctr"/>
            <a:r>
              <a:rPr lang="es-PE" sz="4400" b="1" dirty="0">
                <a:solidFill>
                  <a:schemeClr val="bg1"/>
                </a:solidFill>
                <a:cs typeface="Aharoni" panose="02010803020104030203" pitchFamily="2" charset="-79"/>
              </a:rPr>
              <a:t>Pago del curso en INTERBANK</a:t>
            </a:r>
          </a:p>
          <a:p>
            <a:pPr algn="ctr"/>
            <a:endParaRPr lang="es-PE" sz="3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6117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272210" y="194841"/>
            <a:ext cx="1091979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solidFill>
                  <a:srgbClr val="FF0000"/>
                </a:solidFill>
                <a:latin typeface="Arial Black" panose="020B0A04020102020204" pitchFamily="34" charset="0"/>
              </a:rPr>
              <a:t>INSTITUTO PERUANO DE MERCADO DE CAPITALES</a:t>
            </a:r>
          </a:p>
          <a:p>
            <a:pPr algn="ctr"/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Desde 1992 a 2022, enseñando Bolsa de Valores</a:t>
            </a:r>
          </a:p>
        </p:txBody>
      </p:sp>
      <p:pic>
        <p:nvPicPr>
          <p:cNvPr id="7" name="Marcador de contenido 12">
            <a:extLst>
              <a:ext uri="{FF2B5EF4-FFF2-40B4-BE49-F238E27FC236}">
                <a16:creationId xmlns:a16="http://schemas.microsoft.com/office/drawing/2014/main" id="{B7E98F2F-0C14-4B45-A63E-C4213FB78A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54" y="103527"/>
            <a:ext cx="984486" cy="98448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-1" y="2051444"/>
            <a:ext cx="12191999" cy="50679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Beneficios para los alumnos </a:t>
            </a:r>
          </a:p>
          <a:p>
            <a:pPr algn="ctr">
              <a:lnSpc>
                <a:spcPct val="150000"/>
              </a:lnSpc>
            </a:pPr>
            <a:r>
              <a:rPr lang="es-E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Asesorar</a:t>
            </a: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 inscribirse en Bolsa de Lima o New York</a:t>
            </a:r>
          </a:p>
          <a:p>
            <a:pPr algn="ctr">
              <a:lnSpc>
                <a:spcPct val="150000"/>
              </a:lnSpc>
            </a:pPr>
            <a:r>
              <a:rPr lang="es-E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Asesorar: </a:t>
            </a: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¿Qué acciones invertir que pagan renta?</a:t>
            </a:r>
          </a:p>
          <a:p>
            <a:pPr algn="ctr">
              <a:lnSpc>
                <a:spcPct val="150000"/>
              </a:lnSpc>
            </a:pPr>
            <a:r>
              <a:rPr lang="es-E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Brindar información por </a:t>
            </a: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Canal IPEMEC YouTube</a:t>
            </a:r>
          </a:p>
          <a:p>
            <a:pPr algn="ctr">
              <a:lnSpc>
                <a:spcPct val="150000"/>
              </a:lnSpc>
            </a:pPr>
            <a:r>
              <a:rPr lang="es-E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Participación</a:t>
            </a: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 actividades en la </a:t>
            </a:r>
            <a:r>
              <a:rPr lang="es-E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 Metaverso</a:t>
            </a:r>
          </a:p>
          <a:p>
            <a:pPr algn="ctr">
              <a:lnSpc>
                <a:spcPct val="150000"/>
              </a:lnSpc>
            </a:pPr>
            <a:r>
              <a:rPr lang="es-E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Certificación de Instituto Peruano Mercado Capitales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DE96CAC-8730-4F18-97FB-AFC9F566754C}"/>
              </a:ext>
            </a:extLst>
          </p:cNvPr>
          <p:cNvSpPr/>
          <p:nvPr/>
        </p:nvSpPr>
        <p:spPr>
          <a:xfrm>
            <a:off x="6506632" y="1334817"/>
            <a:ext cx="5372393" cy="56153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Bolsa de New York</a:t>
            </a:r>
          </a:p>
          <a:p>
            <a:pPr algn="ctr"/>
            <a:endParaRPr lang="es-PE" sz="3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5D778C70-DA90-4F5B-8A84-1FD4FA72B666}"/>
              </a:ext>
            </a:extLst>
          </p:cNvPr>
          <p:cNvSpPr/>
          <p:nvPr/>
        </p:nvSpPr>
        <p:spPr>
          <a:xfrm>
            <a:off x="469651" y="1352436"/>
            <a:ext cx="5372393" cy="56153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Bolsa de Lima</a:t>
            </a:r>
          </a:p>
          <a:p>
            <a:pPr algn="ctr"/>
            <a:endParaRPr lang="es-PE" sz="3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2605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>
            <a:extLst>
              <a:ext uri="{FF2B5EF4-FFF2-40B4-BE49-F238E27FC236}">
                <a16:creationId xmlns:a16="http://schemas.microsoft.com/office/drawing/2014/main" id="{F4BCBAFC-3B00-4E0F-94A9-0BA519F4E3EA}"/>
              </a:ext>
            </a:extLst>
          </p:cNvPr>
          <p:cNvSpPr/>
          <p:nvPr/>
        </p:nvSpPr>
        <p:spPr>
          <a:xfrm>
            <a:off x="0" y="101145"/>
            <a:ext cx="12192000" cy="6542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3800" b="1" dirty="0">
              <a:solidFill>
                <a:schemeClr val="accent4">
                  <a:lumMod val="40000"/>
                  <a:lumOff val="60000"/>
                </a:schemeClr>
              </a:solidFill>
              <a:cs typeface="Aharoni" panose="02010803020104030203" pitchFamily="2" charset="-79"/>
            </a:endParaRPr>
          </a:p>
          <a:p>
            <a:pPr algn="ctr"/>
            <a:r>
              <a:rPr lang="es-PE" sz="4400" b="1" dirty="0">
                <a:solidFill>
                  <a:schemeClr val="bg1"/>
                </a:solidFill>
                <a:cs typeface="Aharoni" panose="02010803020104030203" pitchFamily="2" charset="-79"/>
              </a:rPr>
              <a:t>CERTIFICACION</a:t>
            </a:r>
            <a:r>
              <a:rPr lang="es-PE" sz="4000" dirty="0">
                <a:solidFill>
                  <a:srgbClr val="FFFF00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s-PE" sz="4000" b="1" dirty="0">
                <a:solidFill>
                  <a:srgbClr val="FFFF00"/>
                </a:solidFill>
                <a:cs typeface="Aharoni" panose="02010803020104030203" pitchFamily="2" charset="-79"/>
              </a:rPr>
              <a:t> </a:t>
            </a:r>
            <a:endParaRPr lang="es-PE" sz="4000" dirty="0">
              <a:solidFill>
                <a:srgbClr val="FFFF00"/>
              </a:solidFill>
              <a:latin typeface="Arial Rounded MT Bold" panose="020F0704030504030204" pitchFamily="34" charset="0"/>
              <a:cs typeface="Aharoni" panose="02010803020104030203" pitchFamily="2" charset="-79"/>
            </a:endParaRPr>
          </a:p>
          <a:p>
            <a:pPr algn="ctr"/>
            <a:endParaRPr lang="es-PE" sz="32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D958722-EEB8-4D25-9B59-51D368BC12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31356" y="-1785651"/>
            <a:ext cx="6169044" cy="1125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993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19465</TotalTime>
  <Words>201</Words>
  <Application>Microsoft Office PowerPoint</Application>
  <PresentationFormat>Panorámica</PresentationFormat>
  <Paragraphs>50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Arial Rounded MT Bold</vt:lpstr>
      <vt:lpstr>Calibri</vt:lpstr>
      <vt:lpstr>Calibri Light</vt:lpstr>
      <vt:lpstr>Tema de Office</vt:lpstr>
      <vt:lpstr>I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Hugo Hernandez</dc:creator>
  <cp:lastModifiedBy>USUARIO</cp:lastModifiedBy>
  <cp:revision>479</cp:revision>
  <dcterms:created xsi:type="dcterms:W3CDTF">2019-02-08T17:13:56Z</dcterms:created>
  <dcterms:modified xsi:type="dcterms:W3CDTF">2022-09-05T15:35:55Z</dcterms:modified>
</cp:coreProperties>
</file>